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362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Fonti: sito INDIRE Neoassunti 2025/2026, Toolkit INDIRE, D.M. 226/2022; al 05/10/2026 il portale INDIRE segnala apertura prossima dell’ambiente 2026/27.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 INDIRE: portale neoassunti.indire.it, che al 05/10/2026 indica che l’ambiente Neoassunti a.s. 2026/27 sarà aperto prossimamente.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100000">
            <a:off x="8366760" y="320040"/>
            <a:ext cx="3063240" cy="3063240"/>
          </a:xfrm>
          <a:prstGeom prst="arc">
            <a:avLst/>
          </a:prstGeom>
          <a:solidFill>
            <a:srgbClr val="D8E8D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3200000">
            <a:off x="9052560" y="3657600"/>
            <a:ext cx="2514600" cy="2514600"/>
          </a:xfrm>
          <a:prstGeom prst="arc">
            <a:avLst/>
          </a:prstGeom>
          <a:solidFill>
            <a:srgbClr val="EADDB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5943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6A4F"/>
                </a:solidFill>
              </a:rPr>
              <a:t>ANNO DI FORMAZIONE E PROVA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188720"/>
            <a:ext cx="65836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Docenti neoassunti</a:t>
            </a:r>
            <a:endParaRPr lang="en-US" sz="4700" dirty="0"/>
          </a:p>
          <a:p>
            <a:pPr marL="0" indent="0">
              <a:buNone/>
            </a:pPr>
            <a:r>
              <a:rPr lang="en-US" sz="4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 tutor</a:t>
            </a:r>
            <a:endParaRPr lang="en-US" sz="4700" dirty="0"/>
          </a:p>
        </p:txBody>
      </p:sp>
      <p:sp>
        <p:nvSpPr>
          <p:cNvPr id="7" name="Text 5"/>
          <p:cNvSpPr/>
          <p:nvPr/>
        </p:nvSpPr>
        <p:spPr>
          <a:xfrm>
            <a:off x="713232" y="2907792"/>
            <a:ext cx="6126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3706E"/>
                </a:solidFill>
              </a:rPr>
              <a:t>Attività, documentazione e passaggi da presidiare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63706E"/>
                </a:solidFill>
              </a:rPr>
              <a:t>per il percorso annuale di formazione e prova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13232" y="3913632"/>
            <a:ext cx="2423160" cy="310896"/>
          </a:xfrm>
          <a:prstGeom prst="roundRect">
            <a:avLst>
              <a:gd name="adj" fmla="val 29412"/>
            </a:avLst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6384" y="3973068"/>
            <a:ext cx="227685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Aggiornato al 5 ottobre 2026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13232" y="443484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3706E"/>
                </a:solidFill>
              </a:rPr>
              <a:t>Base normativa: D.M. 226/2022 · indicazioni INDIRE/MIM più recenti pubblicate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13232" y="61447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6A4F"/>
                </a:solidFill>
              </a:rPr>
              <a:t>IC Rovellasca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Prima indicazione: quadro 2026/27 in aggiornamento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76479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2D6A4F"/>
                </a:solidFill>
              </a:rPr>
              <a:t>Da usare subito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896112" y="245059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15568" y="2377440"/>
            <a:ext cx="4261104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8322F"/>
                </a:solidFill>
              </a:rPr>
              <a:t>Il riferimento stabile è il D.M. 226/2022: criteri, percorso, tutor, Comitato di valutazione.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896112" y="3108960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15568" y="3035808"/>
            <a:ext cx="4261104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8322F"/>
                </a:solidFill>
              </a:rPr>
              <a:t>L’ambiente INDIRE 2026/27 non risulta ancora aperto: il portale annuncia apertura prossima.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896112" y="376732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5568" y="3694176"/>
            <a:ext cx="4261104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18322F"/>
                </a:solidFill>
              </a:rPr>
              <a:t>La modulistica e le guide 2025/26 sono la base operativa finché non vengono aggiornate.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6153912" y="1508760"/>
            <a:ext cx="5257800" cy="4160520"/>
          </a:xfrm>
          <a:prstGeom prst="roundRect">
            <a:avLst>
              <a:gd name="adj" fmla="val 1758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29400" y="1764792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dirty="0" smtClean="0"/>
              <a:t>SITO DI RIFERIMENTO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6629400" y="2359152"/>
            <a:ext cx="434340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2500" b="1" dirty="0">
                <a:solidFill>
                  <a:srgbClr val="18322F"/>
                </a:solidFill>
              </a:rPr>
              <a:t>https://neoassunti.indire.it/</a:t>
            </a:r>
            <a:endParaRPr lang="en-US" sz="2500" dirty="0"/>
          </a:p>
        </p:txBody>
      </p:sp>
      <p:sp>
        <p:nvSpPr>
          <p:cNvPr id="17" name="Shape 15"/>
          <p:cNvSpPr/>
          <p:nvPr/>
        </p:nvSpPr>
        <p:spPr>
          <a:xfrm>
            <a:off x="6629400" y="3703320"/>
            <a:ext cx="4343400" cy="0"/>
          </a:xfrm>
          <a:prstGeom prst="line">
            <a:avLst/>
          </a:prstGeom>
          <a:noFill/>
          <a:ln w="25400">
            <a:solidFill>
              <a:srgbClr val="2D6A4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INDIRE Neoassunti 2025/26; Toolkit INDIRE; D.M. 226/2022.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Il percorso obbligatorio: 50 ore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30759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706E"/>
                </a:solidFill>
              </a:rPr>
              <a:t>Le attività sono aggiuntive agli ordinari impegni di servizio e vanno documentate.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685800" y="1874520"/>
            <a:ext cx="2148840" cy="2468880"/>
          </a:xfrm>
          <a:prstGeom prst="roundRect">
            <a:avLst>
              <a:gd name="adj" fmla="val 4255"/>
            </a:avLst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488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6 h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868680" y="2926080"/>
            <a:ext cx="1783080" cy="1150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Incontri iniziali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e </a:t>
            </a:r>
            <a:r>
              <a:rPr lang="en-US" sz="1650" b="1" dirty="0" err="1" smtClean="0">
                <a:solidFill>
                  <a:srgbClr val="FFFFFF"/>
                </a:solidFill>
              </a:rPr>
              <a:t>finali</a:t>
            </a:r>
            <a:r>
              <a:rPr lang="en-US" sz="1650" b="1" dirty="0" smtClean="0">
                <a:solidFill>
                  <a:srgbClr val="FFFFFF"/>
                </a:solidFill>
              </a:rPr>
              <a:t> </a:t>
            </a:r>
          </a:p>
          <a:p>
            <a:pPr marL="0" indent="0" algn="ctr">
              <a:buNone/>
            </a:pPr>
            <a:endParaRPr lang="en-US" sz="1650" b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1650" b="1" dirty="0" smtClean="0">
                <a:solidFill>
                  <a:srgbClr val="FFFFFF"/>
                </a:solidFill>
              </a:rPr>
              <a:t>UST</a:t>
            </a:r>
            <a:endParaRPr lang="en-US" sz="1650" b="1" dirty="0"/>
          </a:p>
        </p:txBody>
      </p:sp>
      <p:sp>
        <p:nvSpPr>
          <p:cNvPr id="10" name="Shape 8"/>
          <p:cNvSpPr/>
          <p:nvPr/>
        </p:nvSpPr>
        <p:spPr>
          <a:xfrm>
            <a:off x="2898648" y="3081528"/>
            <a:ext cx="585216" cy="0"/>
          </a:xfrm>
          <a:prstGeom prst="line">
            <a:avLst/>
          </a:prstGeom>
          <a:noFill/>
          <a:ln w="25400">
            <a:solidFill>
              <a:srgbClr val="AEBBB5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520440" y="1874520"/>
            <a:ext cx="2148840" cy="2468880"/>
          </a:xfrm>
          <a:prstGeom prst="roundRect">
            <a:avLst>
              <a:gd name="adj" fmla="val 4255"/>
            </a:avLst>
          </a:prstGeom>
          <a:solidFill>
            <a:srgbClr val="38618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85032" y="21488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12 h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3703320" y="2926080"/>
            <a:ext cx="1783080" cy="1216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Laboratori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b="1" dirty="0" err="1" smtClean="0">
                <a:solidFill>
                  <a:srgbClr val="FFFFFF"/>
                </a:solidFill>
              </a:rPr>
              <a:t>Formativi</a:t>
            </a:r>
            <a:endParaRPr lang="en-US" sz="1650" b="1" dirty="0" smtClean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1650" b="1" dirty="0" smtClean="0">
                <a:solidFill>
                  <a:srgbClr val="FFFFFF"/>
                </a:solidFill>
              </a:rPr>
              <a:t>Non </a:t>
            </a:r>
            <a:r>
              <a:rPr lang="en-US" sz="1650" b="1" dirty="0" err="1" smtClean="0">
                <a:solidFill>
                  <a:srgbClr val="FFFFFF"/>
                </a:solidFill>
              </a:rPr>
              <a:t>abbiamo</a:t>
            </a:r>
            <a:r>
              <a:rPr lang="en-US" sz="1650" b="1" dirty="0" smtClean="0">
                <a:solidFill>
                  <a:srgbClr val="FFFFFF"/>
                </a:solidFill>
              </a:rPr>
              <a:t> </a:t>
            </a:r>
            <a:r>
              <a:rPr lang="en-US" sz="1650" b="1" dirty="0" err="1" smtClean="0">
                <a:solidFill>
                  <a:srgbClr val="FFFFFF"/>
                </a:solidFill>
              </a:rPr>
              <a:t>notizie</a:t>
            </a:r>
            <a:r>
              <a:rPr lang="en-US" sz="1650" b="1" dirty="0" smtClean="0">
                <a:solidFill>
                  <a:srgbClr val="FFFFFF"/>
                </a:solidFill>
              </a:rPr>
              <a:t>*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5733288" y="3081528"/>
            <a:ext cx="585216" cy="0"/>
          </a:xfrm>
          <a:prstGeom prst="line">
            <a:avLst/>
          </a:prstGeom>
          <a:noFill/>
          <a:ln w="25400">
            <a:solidFill>
              <a:srgbClr val="AEBBB5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355080" y="1874520"/>
            <a:ext cx="2148840" cy="2468880"/>
          </a:xfrm>
          <a:prstGeom prst="roundRect">
            <a:avLst>
              <a:gd name="adj" fmla="val 4255"/>
            </a:avLst>
          </a:prstGeom>
          <a:solidFill>
            <a:srgbClr val="D9A4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19672" y="21488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12 h</a:t>
            </a:r>
            <a:endParaRPr lang="en-US" sz="3100" dirty="0"/>
          </a:p>
        </p:txBody>
      </p:sp>
      <p:sp>
        <p:nvSpPr>
          <p:cNvPr id="17" name="Text 15"/>
          <p:cNvSpPr/>
          <p:nvPr/>
        </p:nvSpPr>
        <p:spPr>
          <a:xfrm>
            <a:off x="6537960" y="292608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Peer to peer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e osservazione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8567928" y="3081528"/>
            <a:ext cx="585216" cy="0"/>
          </a:xfrm>
          <a:prstGeom prst="line">
            <a:avLst/>
          </a:prstGeom>
          <a:noFill/>
          <a:ln w="25400">
            <a:solidFill>
              <a:srgbClr val="AEBBB5"/>
            </a:solidFill>
            <a:prstDash val="solid"/>
            <a:headEnd type="none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9189720" y="1874520"/>
            <a:ext cx="2148840" cy="2468880"/>
          </a:xfrm>
          <a:prstGeom prst="roundRect">
            <a:avLst>
              <a:gd name="adj" fmla="val 4255"/>
            </a:avLst>
          </a:prstGeom>
          <a:solidFill>
            <a:srgbClr val="4091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354312" y="2148840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FFFFFF"/>
                </a:solidFill>
              </a:rPr>
              <a:t>20 h</a:t>
            </a:r>
            <a:endParaRPr lang="en-US" sz="3100" dirty="0"/>
          </a:p>
        </p:txBody>
      </p:sp>
      <p:sp>
        <p:nvSpPr>
          <p:cNvPr id="21" name="Text 19"/>
          <p:cNvSpPr/>
          <p:nvPr/>
        </p:nvSpPr>
        <p:spPr>
          <a:xfrm>
            <a:off x="9372600" y="2926080"/>
            <a:ext cx="1783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Formazione online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</a:rPr>
              <a:t>INDIRE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579260" y="5345115"/>
            <a:ext cx="1074420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51560" y="5422013"/>
            <a:ext cx="1508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D6A4F"/>
                </a:solidFill>
              </a:rPr>
              <a:t>Output finale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699745" y="5605271"/>
            <a:ext cx="8549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20" b="1" dirty="0">
                <a:solidFill>
                  <a:srgbClr val="18322F"/>
                </a:solidFill>
              </a:rPr>
              <a:t>portfolio professionale digitale + attestati + documentazione peer to peer + istruttoria tutor per il Comitato di valutazione</a:t>
            </a:r>
            <a:endParaRPr lang="en-US" sz="1620" dirty="0"/>
          </a:p>
        </p:txBody>
      </p:sp>
      <p:sp>
        <p:nvSpPr>
          <p:cNvPr id="25" name="Text 23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03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D.M. 226/2022; Nota MIM prot. 95371/2025; INDIRE Neoassunti.</a:t>
            </a:r>
            <a:endParaRPr lang="en-US" sz="720" dirty="0"/>
          </a:p>
        </p:txBody>
      </p:sp>
      <p:pic>
        <p:nvPicPr>
          <p:cNvPr id="28" name="Immagin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73" y="4505483"/>
            <a:ext cx="10760373" cy="78645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2560320" y="4801824"/>
            <a:ext cx="8549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20" b="1" dirty="0" smtClean="0">
                <a:solidFill>
                  <a:srgbClr val="18322F"/>
                </a:solidFill>
              </a:rPr>
              <a:t>* a.s. 2025-2026: </a:t>
            </a:r>
            <a:r>
              <a:rPr lang="en-US" sz="1620" b="1" dirty="0" err="1" smtClean="0">
                <a:solidFill>
                  <a:srgbClr val="18322F"/>
                </a:solidFill>
              </a:rPr>
              <a:t>Piattaforma</a:t>
            </a:r>
            <a:r>
              <a:rPr lang="en-US" sz="1620" b="1" dirty="0" smtClean="0">
                <a:solidFill>
                  <a:srgbClr val="18322F"/>
                </a:solidFill>
              </a:rPr>
              <a:t> FUTURA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Cosa deve preparare il docente neoassunto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490472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D6A4F"/>
                </a:solidFill>
              </a:rPr>
              <a:t>01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298448" y="1609344"/>
            <a:ext cx="502920" cy="0"/>
          </a:xfrm>
          <a:prstGeom prst="line">
            <a:avLst/>
          </a:prstGeom>
          <a:noFill/>
          <a:ln w="15240">
            <a:solidFill>
              <a:srgbClr val="2D6A4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901952" y="1417320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22F"/>
                </a:solidFill>
              </a:rPr>
              <a:t>Bilancio iniziale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897880" y="1426464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3706E"/>
                </a:solidFill>
              </a:rPr>
              <a:t>entro il secondo mese di servizio, con supporto del tutor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85800" y="2340864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D6A4F"/>
                </a:solidFill>
              </a:rPr>
              <a:t>02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298448" y="2459736"/>
            <a:ext cx="502920" cy="0"/>
          </a:xfrm>
          <a:prstGeom prst="line">
            <a:avLst/>
          </a:prstGeom>
          <a:noFill/>
          <a:ln w="15240">
            <a:solidFill>
              <a:srgbClr val="2D6A4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901952" y="2267712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22F"/>
                </a:solidFill>
              </a:rPr>
              <a:t>Patto per lo sviluppo professionale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897880" y="2276856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3706E"/>
                </a:solidFill>
              </a:rPr>
              <a:t>definito con il Dirigente, sentito il tutor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685800" y="3191256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D6A4F"/>
                </a:solidFill>
              </a:rPr>
              <a:t>03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298448" y="3310128"/>
            <a:ext cx="502920" cy="0"/>
          </a:xfrm>
          <a:prstGeom prst="line">
            <a:avLst/>
          </a:prstGeom>
          <a:noFill/>
          <a:ln w="15240">
            <a:solidFill>
              <a:srgbClr val="2D6A4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01952" y="3118104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22F"/>
                </a:solidFill>
              </a:rPr>
              <a:t>Piano e tracce del peer to peer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897880" y="3127248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3706E"/>
                </a:solidFill>
              </a:rPr>
              <a:t>calendario, osservazioni, riflessioni condivise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685800" y="4041648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D6A4F"/>
                </a:solidFill>
              </a:rPr>
              <a:t>04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298448" y="4160520"/>
            <a:ext cx="502920" cy="0"/>
          </a:xfrm>
          <a:prstGeom prst="line">
            <a:avLst/>
          </a:prstGeom>
          <a:noFill/>
          <a:ln w="15240">
            <a:solidFill>
              <a:srgbClr val="2D6A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901952" y="3968496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22F"/>
                </a:solidFill>
              </a:rPr>
              <a:t>Attestati attività formative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897880" y="3977640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3706E"/>
                </a:solidFill>
              </a:rPr>
              <a:t>incontri, laboratori Scuola Futura, eventuali tracciamenti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685800" y="4892040"/>
            <a:ext cx="4389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2D6A4F"/>
                </a:solidFill>
              </a:rPr>
              <a:t>05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298448" y="5010912"/>
            <a:ext cx="502920" cy="0"/>
          </a:xfrm>
          <a:prstGeom prst="line">
            <a:avLst/>
          </a:prstGeom>
          <a:noFill/>
          <a:ln w="15240">
            <a:solidFill>
              <a:srgbClr val="2D6A4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901952" y="4818888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8322F"/>
                </a:solidFill>
              </a:rPr>
              <a:t>Portfolio INDIRE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897880" y="4828032"/>
            <a:ext cx="5257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3706E"/>
                </a:solidFill>
              </a:rPr>
              <a:t>curriculum formativo, esperienze, attività didattica, bilancio finale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INDIRE Toolkit; INDIRE Portfolio; D.M. 226/2022.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Bilancio iniziale e Patto: il punto di avvio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95045"/>
            <a:ext cx="3337560" cy="36118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755648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D6A4F"/>
                </a:solidFill>
              </a:rPr>
              <a:t>Bilancio iniziale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960120" y="240487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9576" y="2331720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autovalutazione guidata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0120" y="2843784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79576" y="2770632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8 standard minimi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0120" y="3282696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79576" y="3209544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36 indicatori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960120" y="372160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79576" y="3648456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base per scegliere obiettivi di sviluppo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4434840" y="1481328"/>
            <a:ext cx="3337560" cy="3611880"/>
          </a:xfrm>
          <a:prstGeom prst="roundRect">
            <a:avLst>
              <a:gd name="adj" fmla="val 2192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09160" y="1755648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8322F"/>
                </a:solidFill>
              </a:rPr>
              <a:t>Confronto con tutor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4709160" y="240487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28616" y="2331720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lettura condivisa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709160" y="2843784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28616" y="2770632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priorità realistiche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4709160" y="3282696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928616" y="3209544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evidenze osservabili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4709160" y="372160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28616" y="3648456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coerenza con classe e PTOF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8183880" y="1481328"/>
            <a:ext cx="3337560" cy="36118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58200" y="1755648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D6A4F"/>
                </a:solidFill>
              </a:rPr>
              <a:t>Patto professionale</a:t>
            </a:r>
            <a:endParaRPr lang="en-US" sz="2100" dirty="0"/>
          </a:p>
        </p:txBody>
      </p:sp>
      <p:sp>
        <p:nvSpPr>
          <p:cNvPr id="28" name="Shape 26"/>
          <p:cNvSpPr/>
          <p:nvPr/>
        </p:nvSpPr>
        <p:spPr>
          <a:xfrm>
            <a:off x="8458200" y="240487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677656" y="2331720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obiettivi di sviluppo</a:t>
            </a:r>
            <a:endParaRPr lang="en-US" sz="1550" dirty="0"/>
          </a:p>
        </p:txBody>
      </p:sp>
      <p:sp>
        <p:nvSpPr>
          <p:cNvPr id="30" name="Shape 28"/>
          <p:cNvSpPr/>
          <p:nvPr/>
        </p:nvSpPr>
        <p:spPr>
          <a:xfrm>
            <a:off x="8458200" y="2843784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77656" y="2770632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azioni formative</a:t>
            </a:r>
            <a:endParaRPr lang="en-US" sz="1550" dirty="0"/>
          </a:p>
        </p:txBody>
      </p:sp>
      <p:sp>
        <p:nvSpPr>
          <p:cNvPr id="32" name="Shape 30"/>
          <p:cNvSpPr/>
          <p:nvPr/>
        </p:nvSpPr>
        <p:spPr>
          <a:xfrm>
            <a:off x="8458200" y="3282696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677656" y="3209544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impegni del docente</a:t>
            </a:r>
            <a:endParaRPr lang="en-US" sz="1550" dirty="0"/>
          </a:p>
        </p:txBody>
      </p:sp>
      <p:sp>
        <p:nvSpPr>
          <p:cNvPr id="34" name="Shape 32"/>
          <p:cNvSpPr/>
          <p:nvPr/>
        </p:nvSpPr>
        <p:spPr>
          <a:xfrm>
            <a:off x="8458200" y="372160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677656" y="3648456"/>
            <a:ext cx="2340864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raccordo con bisogni dell’istituto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4069080" y="3291840"/>
            <a:ext cx="292608" cy="0"/>
          </a:xfrm>
          <a:prstGeom prst="line">
            <a:avLst/>
          </a:prstGeom>
          <a:noFill/>
          <a:ln w="2540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7818120" y="3291840"/>
            <a:ext cx="292608" cy="0"/>
          </a:xfrm>
          <a:prstGeom prst="line">
            <a:avLst/>
          </a:prstGeom>
          <a:noFill/>
          <a:ln w="25400">
            <a:solidFill>
              <a:srgbClr val="D9A441"/>
            </a:solidFill>
            <a:prstDash val="solid"/>
            <a:tailEnd type="triangle"/>
          </a:ln>
        </p:spPr>
      </p:sp>
      <p:sp>
        <p:nvSpPr>
          <p:cNvPr id="38" name="Text 36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05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INDIRE Portfolio; INDIRE Toolkit; D.M. 226/2022, art. 5.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Peer to peer: 12 ore da organizzare bene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508760"/>
            <a:ext cx="49377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1810512"/>
            <a:ext cx="566928" cy="5669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920240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91640" y="1764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 smtClean="0">
                <a:solidFill>
                  <a:srgbClr val="18322F"/>
                </a:solidFill>
              </a:rPr>
              <a:t>Progettazione</a:t>
            </a:r>
            <a:r>
              <a:rPr lang="en-US" sz="1800" b="1" dirty="0" smtClean="0">
                <a:solidFill>
                  <a:srgbClr val="18322F"/>
                </a:solidFill>
              </a:rPr>
              <a:t> 3 H 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691640" y="2176272"/>
            <a:ext cx="35204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3706E"/>
                </a:solidFill>
              </a:rPr>
              <a:t>concordare classe, focus di osservazione e calendario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263640" y="1508760"/>
            <a:ext cx="4937760" cy="1417320"/>
          </a:xfrm>
          <a:prstGeom prst="roundRect">
            <a:avLst>
              <a:gd name="adj" fmla="val 5161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92240" y="1810512"/>
            <a:ext cx="566928" cy="5669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1920240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223760" y="17647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Osservazione del </a:t>
            </a:r>
            <a:r>
              <a:rPr lang="en-US" sz="1800" b="1" dirty="0" smtClean="0">
                <a:solidFill>
                  <a:srgbClr val="18322F"/>
                </a:solidFill>
              </a:rPr>
              <a:t>tutor 4 H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223760" y="2176272"/>
            <a:ext cx="35204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3706E"/>
                </a:solidFill>
              </a:rPr>
              <a:t>il tutor osserva il docente neoassunto in situazione didattica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31520" y="3474720"/>
            <a:ext cx="49377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3776472"/>
            <a:ext cx="566928" cy="5669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3886200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691639" y="3730752"/>
            <a:ext cx="376959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Osservazione del </a:t>
            </a:r>
            <a:r>
              <a:rPr lang="en-US" sz="1800" b="1" dirty="0" err="1" smtClean="0">
                <a:solidFill>
                  <a:srgbClr val="18322F"/>
                </a:solidFill>
              </a:rPr>
              <a:t>neoassunto</a:t>
            </a:r>
            <a:r>
              <a:rPr lang="en-US" sz="1800" b="1" dirty="0" smtClean="0">
                <a:solidFill>
                  <a:srgbClr val="18322F"/>
                </a:solidFill>
              </a:rPr>
              <a:t> 4 H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691640" y="4142232"/>
            <a:ext cx="35204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3706E"/>
                </a:solidFill>
              </a:rPr>
              <a:t>il neoassunto osserva il tutor o altra pratica significativa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263640" y="3474720"/>
            <a:ext cx="4937760" cy="1417320"/>
          </a:xfrm>
          <a:prstGeom prst="roundRect">
            <a:avLst>
              <a:gd name="adj" fmla="val 5161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92240" y="3776472"/>
            <a:ext cx="566928" cy="5669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3886200"/>
            <a:ext cx="56692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223760" y="373075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err="1" smtClean="0">
                <a:solidFill>
                  <a:srgbClr val="18322F"/>
                </a:solidFill>
              </a:rPr>
              <a:t>Rielaborazione</a:t>
            </a:r>
            <a:r>
              <a:rPr lang="en-US" sz="1800" b="1" dirty="0" smtClean="0">
                <a:solidFill>
                  <a:srgbClr val="18322F"/>
                </a:solidFill>
              </a:rPr>
              <a:t> 1 H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223760" y="4142232"/>
            <a:ext cx="35204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3706E"/>
                </a:solidFill>
              </a:rPr>
              <a:t>colloquio professionale, evidenze, punti di forza e sviluppo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1005840" y="5559552"/>
            <a:ext cx="10149840" cy="512064"/>
          </a:xfrm>
          <a:prstGeom prst="roundRect">
            <a:avLst>
              <a:gd name="adj" fmla="val 14286"/>
            </a:avLst>
          </a:prstGeom>
          <a:solidFill>
            <a:srgbClr val="FFF8E6"/>
          </a:solidFill>
          <a:ln w="12700">
            <a:solidFill>
              <a:srgbClr val="E4C66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34440" y="5705856"/>
            <a:ext cx="9601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22F"/>
                </a:solidFill>
              </a:rPr>
              <a:t>Allegato A: da compilare durante l’osservazione. Non va caricato in INDIRE; confluisce nell’istruttoria che il tutor presenta al Comitato.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06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Fonte: approfondimento INDIRE sul tutor e Allegato A; D.M. 226/2022, artt. 9, 12, 13.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Portfolio INDIRE: cosa compilare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28016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63706E"/>
                </a:solidFill>
              </a:rPr>
              <a:t>Il portfolio è lo spazio digitale principale per documentare il percorso e va presentato al Comitato di valutazione.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86384" y="1911096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124712" y="187452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Curriculum formativo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297680" y="1892808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63706E"/>
                </a:solidFill>
              </a:rPr>
              <a:t>esperienze professionali e formative rilevanti, anche informali</a:t>
            </a:r>
            <a:endParaRPr lang="en-US" sz="1420" dirty="0"/>
          </a:p>
        </p:txBody>
      </p:sp>
      <p:sp>
        <p:nvSpPr>
          <p:cNvPr id="10" name="Text 8"/>
          <p:cNvSpPr/>
          <p:nvPr/>
        </p:nvSpPr>
        <p:spPr>
          <a:xfrm>
            <a:off x="786384" y="2587752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24712" y="2551176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Bilancio delle competenze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297680" y="2569464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63706E"/>
                </a:solidFill>
              </a:rPr>
              <a:t>iniziale e finale, con riflessione sull’evoluzione professionale</a:t>
            </a:r>
            <a:endParaRPr lang="en-US" sz="1420" dirty="0"/>
          </a:p>
        </p:txBody>
      </p:sp>
      <p:sp>
        <p:nvSpPr>
          <p:cNvPr id="13" name="Text 11"/>
          <p:cNvSpPr/>
          <p:nvPr/>
        </p:nvSpPr>
        <p:spPr>
          <a:xfrm>
            <a:off x="786384" y="3264408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24712" y="322783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Esperienze / attività didattica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297680" y="3246120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63706E"/>
                </a:solidFill>
              </a:rPr>
              <a:t>documentazione di una attività effettivamente svolta con gli allievi</a:t>
            </a:r>
            <a:endParaRPr lang="en-US" sz="1420" dirty="0"/>
          </a:p>
        </p:txBody>
      </p:sp>
      <p:sp>
        <p:nvSpPr>
          <p:cNvPr id="16" name="Text 14"/>
          <p:cNvSpPr/>
          <p:nvPr/>
        </p:nvSpPr>
        <p:spPr>
          <a:xfrm>
            <a:off x="786384" y="3941064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24712" y="390448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Standard professionali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297680" y="3922776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63706E"/>
                </a:solidFill>
              </a:rPr>
              <a:t>collegare le esperienze agli standard e agli indicatori di competenza</a:t>
            </a:r>
            <a:endParaRPr lang="en-US" sz="1420" dirty="0"/>
          </a:p>
        </p:txBody>
      </p:sp>
      <p:sp>
        <p:nvSpPr>
          <p:cNvPr id="19" name="Text 17"/>
          <p:cNvSpPr/>
          <p:nvPr/>
        </p:nvSpPr>
        <p:spPr>
          <a:xfrm>
            <a:off x="786384" y="4617720"/>
            <a:ext cx="292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A4F"/>
                </a:solidFill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24712" y="4581144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8322F"/>
                </a:solidFill>
              </a:rPr>
              <a:t>Esportazione finale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297680" y="4599432"/>
            <a:ext cx="6629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20" dirty="0">
                <a:solidFill>
                  <a:srgbClr val="63706E"/>
                </a:solidFill>
              </a:rPr>
              <a:t>scaricare/salvare il portfolio prima del colloquio conclusivo</a:t>
            </a:r>
            <a:endParaRPr lang="en-US" sz="1420" dirty="0"/>
          </a:p>
        </p:txBody>
      </p:sp>
      <p:sp>
        <p:nvSpPr>
          <p:cNvPr id="22" name="Shape 20"/>
          <p:cNvSpPr/>
          <p:nvPr/>
        </p:nvSpPr>
        <p:spPr>
          <a:xfrm>
            <a:off x="749808" y="5532120"/>
            <a:ext cx="10698480" cy="576072"/>
          </a:xfrm>
          <a:prstGeom prst="roundRect">
            <a:avLst>
              <a:gd name="adj" fmla="val 12698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24128" y="5687568"/>
            <a:ext cx="9966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8322F"/>
                </a:solidFill>
              </a:rPr>
              <a:t>Non è un archivio di allegati: è una documentazione ragionata, con riflessione sulle competenze sviluppate.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07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INDIRE, “Portfolio INDIRE”; INDIRE, “La documentazione dell’Attività didattica”.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Attività didattica da documentare nel portfolio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5166360" cy="4343400"/>
          </a:xfrm>
          <a:prstGeom prst="roundRect">
            <a:avLst>
              <a:gd name="adj" fmla="val 1684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691640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D6A4F"/>
                </a:solidFill>
              </a:rPr>
              <a:t>Scheda essenziale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960120" y="240487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9576" y="2331720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titolo chiaro ed esplicativo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960120" y="2825496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79576" y="2752344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periodo di svolgimento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60120" y="3246120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79576" y="3172968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abstract sintetico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960120" y="3666744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79576" y="3593592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eventuali note di contesto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60120" y="408736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79576" y="4014216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standard di competenza collegati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355080" y="1417320"/>
            <a:ext cx="5166360" cy="4343400"/>
          </a:xfrm>
          <a:prstGeom prst="roundRect">
            <a:avLst>
              <a:gd name="adj" fmla="val 1684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629400" y="1691640"/>
            <a:ext cx="35661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8322F"/>
                </a:solidFill>
              </a:rPr>
              <a:t>Riflessione guidata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6629400" y="2404872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48856" y="2331720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che cosa è cambiato rispetto alla progettazione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629400" y="2825496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48856" y="2752344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scelte metodologiche più efficaci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6629400" y="3246120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48856" y="3172968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risultati attesi e risultati osservati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629400" y="3666744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848856" y="3593592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ruolo di tutor e colleghi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6629400" y="4087368"/>
            <a:ext cx="109728" cy="10972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48856" y="4014216"/>
            <a:ext cx="4032504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18322F"/>
                </a:solidFill>
              </a:rPr>
              <a:t>apprendimenti professionali da consolidare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08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Fonte: INDIRE, approfondimento “La documentazione dell’Attività didattica”, 29 gennaio 2026.</a:t>
            </a:r>
            <a:endParaRPr lang="en-US" sz="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Compiti del tutor: accompagnare e documentare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417320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159105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D6A4F"/>
                </a:solidFill>
              </a:rPr>
              <a:t>Supporto iniziale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941832" y="1892808"/>
            <a:ext cx="4434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63706E"/>
                </a:solidFill>
              </a:rPr>
              <a:t>aiuta il docente a leggere il bilancio iniziale e a individuare bisogni di sviluppo</a:t>
            </a:r>
            <a:endParaRPr lang="en-US" sz="1180" dirty="0"/>
          </a:p>
        </p:txBody>
      </p:sp>
      <p:sp>
        <p:nvSpPr>
          <p:cNvPr id="9" name="Shape 7"/>
          <p:cNvSpPr/>
          <p:nvPr/>
        </p:nvSpPr>
        <p:spPr>
          <a:xfrm>
            <a:off x="685800" y="2807208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41832" y="298094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D6A4F"/>
                </a:solidFill>
              </a:rPr>
              <a:t>Mentoring professionale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941832" y="3282696"/>
            <a:ext cx="4434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63706E"/>
                </a:solidFill>
              </a:rPr>
              <a:t>ascolto, consulenza, confronto didattico, inserimento nella comunità scolastica</a:t>
            </a:r>
            <a:endParaRPr lang="en-US" sz="1180" dirty="0"/>
          </a:p>
        </p:txBody>
      </p:sp>
      <p:sp>
        <p:nvSpPr>
          <p:cNvPr id="12" name="Shape 10"/>
          <p:cNvSpPr/>
          <p:nvPr/>
        </p:nvSpPr>
        <p:spPr>
          <a:xfrm>
            <a:off x="685800" y="4197096"/>
            <a:ext cx="49377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41832" y="4370832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D6A4F"/>
                </a:solidFill>
              </a:rPr>
              <a:t>Peer to peer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941832" y="4672584"/>
            <a:ext cx="4434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63706E"/>
                </a:solidFill>
              </a:rPr>
              <a:t>organizza e documenta le osservazioni reciproche con Allegato A</a:t>
            </a:r>
            <a:endParaRPr lang="en-US" sz="1180" dirty="0"/>
          </a:p>
        </p:txBody>
      </p:sp>
      <p:sp>
        <p:nvSpPr>
          <p:cNvPr id="15" name="Shape 13"/>
          <p:cNvSpPr/>
          <p:nvPr/>
        </p:nvSpPr>
        <p:spPr>
          <a:xfrm>
            <a:off x="6126480" y="1417320"/>
            <a:ext cx="5257800" cy="960120"/>
          </a:xfrm>
          <a:prstGeom prst="roundRect">
            <a:avLst>
              <a:gd name="adj" fmla="val 7619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82512" y="1591056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D6A4F"/>
                </a:solidFill>
              </a:rPr>
              <a:t>Istruttoria finale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382512" y="1892808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63706E"/>
                </a:solidFill>
              </a:rPr>
              <a:t>sintetizza percorso, evidenze e competenze acquisite per il Comitato</a:t>
            </a:r>
            <a:endParaRPr lang="en-US" sz="1180" dirty="0"/>
          </a:p>
        </p:txBody>
      </p:sp>
      <p:sp>
        <p:nvSpPr>
          <p:cNvPr id="18" name="Shape 16"/>
          <p:cNvSpPr/>
          <p:nvPr/>
        </p:nvSpPr>
        <p:spPr>
          <a:xfrm>
            <a:off x="6126480" y="2807208"/>
            <a:ext cx="52578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82512" y="2980944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2D6A4F"/>
                </a:solidFill>
              </a:rPr>
              <a:t>Ambiente tutor INDIRE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6382512" y="328269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63706E"/>
                </a:solidFill>
              </a:rPr>
              <a:t>questionario, associazione docente, attestato delle 12 ore di peer to peer</a:t>
            </a:r>
            <a:endParaRPr lang="en-US" sz="1180" dirty="0"/>
          </a:p>
        </p:txBody>
      </p:sp>
      <p:sp>
        <p:nvSpPr>
          <p:cNvPr id="21" name="Shape 19"/>
          <p:cNvSpPr/>
          <p:nvPr/>
        </p:nvSpPr>
        <p:spPr>
          <a:xfrm>
            <a:off x="6126480" y="4206240"/>
            <a:ext cx="5257800" cy="1325880"/>
          </a:xfrm>
          <a:prstGeom prst="roundRect">
            <a:avLst>
              <a:gd name="adj" fmla="val 5517"/>
            </a:avLst>
          </a:prstGeom>
          <a:solidFill>
            <a:srgbClr val="FFF8E6"/>
          </a:solidFill>
          <a:ln w="12700">
            <a:solidFill>
              <a:srgbClr val="E4C66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0" y="4425696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4A40"/>
                </a:solidFill>
              </a:rPr>
              <a:t>Attenzione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0" y="4754880"/>
            <a:ext cx="438912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240" dirty="0">
                <a:solidFill>
                  <a:srgbClr val="18322F"/>
                </a:solidFill>
              </a:rPr>
              <a:t>L’Allegato A è documentazione istruttoria: va conservato e consegnato alla scuola secondo le indicazioni del Dirigente.</a:t>
            </a:r>
            <a:endParaRPr lang="en-US" sz="124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09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Fonte: INDIRE, approfondimento “Il tutor nella formazione dei docenti neoassunti”, 17 aprile 2026.</a:t>
            </a:r>
            <a:endParaRPr lang="en-US" sz="7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Ambiente online tutor INDIRE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94360" y="1298448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20" dirty="0">
                <a:solidFill>
                  <a:srgbClr val="63706E"/>
                </a:solidFill>
              </a:rPr>
              <a:t>Quando l’ambiente tutor è disponibile, il tutor entra nella piattaforma e completa le funzioni previste.</a:t>
            </a:r>
            <a:endParaRPr lang="en-US" sz="1620" dirty="0"/>
          </a:p>
        </p:txBody>
      </p:sp>
      <p:sp>
        <p:nvSpPr>
          <p:cNvPr id="7" name="Shape 5"/>
          <p:cNvSpPr/>
          <p:nvPr/>
        </p:nvSpPr>
        <p:spPr>
          <a:xfrm>
            <a:off x="868680" y="2057400"/>
            <a:ext cx="749808" cy="74980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2221992"/>
            <a:ext cx="7498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1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709928" y="2432304"/>
            <a:ext cx="1691640" cy="0"/>
          </a:xfrm>
          <a:prstGeom prst="line">
            <a:avLst/>
          </a:prstGeom>
          <a:noFill/>
          <a:ln w="25400">
            <a:solidFill>
              <a:srgbClr val="BBC8C1"/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704088" y="3063240"/>
            <a:ext cx="21031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18322F"/>
                </a:solidFill>
              </a:rPr>
              <a:t>compilare la parte generale del questionario di monitoraggio</a:t>
            </a:r>
            <a:endParaRPr lang="en-US" sz="1420" dirty="0"/>
          </a:p>
        </p:txBody>
      </p:sp>
      <p:sp>
        <p:nvSpPr>
          <p:cNvPr id="11" name="Shape 9"/>
          <p:cNvSpPr/>
          <p:nvPr/>
        </p:nvSpPr>
        <p:spPr>
          <a:xfrm>
            <a:off x="3657600" y="2057400"/>
            <a:ext cx="749808" cy="74980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0" y="2221992"/>
            <a:ext cx="7498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498848" y="2432304"/>
            <a:ext cx="1691640" cy="0"/>
          </a:xfrm>
          <a:prstGeom prst="line">
            <a:avLst/>
          </a:prstGeom>
          <a:noFill/>
          <a:ln w="25400">
            <a:solidFill>
              <a:srgbClr val="BBC8C1"/>
            </a:solidFill>
            <a:prstDash val="solid"/>
            <a:tailEnd type="triangle"/>
          </a:ln>
        </p:spPr>
      </p:sp>
      <p:sp>
        <p:nvSpPr>
          <p:cNvPr id="14" name="Text 12"/>
          <p:cNvSpPr/>
          <p:nvPr/>
        </p:nvSpPr>
        <p:spPr>
          <a:xfrm>
            <a:off x="3493008" y="3063240"/>
            <a:ext cx="21031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18322F"/>
                </a:solidFill>
              </a:rPr>
              <a:t>associare il nominativo del docente neoassunto seguito</a:t>
            </a:r>
            <a:endParaRPr lang="en-US" sz="1420" dirty="0"/>
          </a:p>
        </p:txBody>
      </p:sp>
      <p:sp>
        <p:nvSpPr>
          <p:cNvPr id="15" name="Shape 13"/>
          <p:cNvSpPr/>
          <p:nvPr/>
        </p:nvSpPr>
        <p:spPr>
          <a:xfrm>
            <a:off x="6446520" y="2057400"/>
            <a:ext cx="749808" cy="74980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46520" y="2221992"/>
            <a:ext cx="7498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3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287768" y="2432304"/>
            <a:ext cx="1691640" cy="0"/>
          </a:xfrm>
          <a:prstGeom prst="line">
            <a:avLst/>
          </a:prstGeom>
          <a:noFill/>
          <a:ln w="25400">
            <a:solidFill>
              <a:srgbClr val="BBC8C1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6281928" y="3063240"/>
            <a:ext cx="21031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18322F"/>
                </a:solidFill>
              </a:rPr>
              <a:t>compilare la parte specifica per ciascun docente accompagnato</a:t>
            </a:r>
            <a:endParaRPr lang="en-US" sz="1420" dirty="0"/>
          </a:p>
        </p:txBody>
      </p:sp>
      <p:sp>
        <p:nvSpPr>
          <p:cNvPr id="19" name="Shape 17"/>
          <p:cNvSpPr/>
          <p:nvPr/>
        </p:nvSpPr>
        <p:spPr>
          <a:xfrm>
            <a:off x="9235440" y="2057400"/>
            <a:ext cx="749808" cy="749808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35440" y="2221992"/>
            <a:ext cx="749808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070848" y="3063240"/>
            <a:ext cx="210312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18322F"/>
                </a:solidFill>
              </a:rPr>
              <a:t>scaricare l’attestato di partecipazione per ogni docente accompagnato</a:t>
            </a:r>
            <a:endParaRPr lang="en-US" sz="1420" dirty="0"/>
          </a:p>
        </p:txBody>
      </p:sp>
      <p:sp>
        <p:nvSpPr>
          <p:cNvPr id="22" name="Shape 20"/>
          <p:cNvSpPr/>
          <p:nvPr/>
        </p:nvSpPr>
        <p:spPr>
          <a:xfrm>
            <a:off x="1005840" y="4919472"/>
            <a:ext cx="10149840" cy="594360"/>
          </a:xfrm>
          <a:prstGeom prst="roundRect">
            <a:avLst>
              <a:gd name="adj" fmla="val 12308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34440" y="5084064"/>
            <a:ext cx="9646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30" b="1" dirty="0">
                <a:solidFill>
                  <a:srgbClr val="18322F"/>
                </a:solidFill>
              </a:rPr>
              <a:t>L’attestato del tutor riconosce lo svolgimento delle 12 ore di osservazione peer to peer e viene presentato al Dirigente per la validazione.</a:t>
            </a:r>
            <a:endParaRPr lang="en-US" sz="1330" dirty="0"/>
          </a:p>
        </p:txBody>
      </p:sp>
      <p:sp>
        <p:nvSpPr>
          <p:cNvPr id="24" name="Text 22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10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Fonte: INDIRE, ambiente tutor e approfondimento del 17 aprile 2026.</a:t>
            </a:r>
            <a:endParaRPr lang="en-US" sz="7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Colloquio finale e Comitato di valutazione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00200"/>
            <a:ext cx="493776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182880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</a:rPr>
              <a:t>Docente neoassunto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41832" y="2203704"/>
            <a:ext cx="434340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63706E"/>
                </a:solidFill>
              </a:rPr>
              <a:t>presenta portfolio e documentazione del percorso; discute l’attività didattica e la crescita professionale</a:t>
            </a:r>
            <a:endParaRPr lang="en-US" sz="1290" dirty="0"/>
          </a:p>
        </p:txBody>
      </p:sp>
      <p:sp>
        <p:nvSpPr>
          <p:cNvPr id="9" name="Shape 7"/>
          <p:cNvSpPr/>
          <p:nvPr/>
        </p:nvSpPr>
        <p:spPr>
          <a:xfrm>
            <a:off x="6172200" y="1600200"/>
            <a:ext cx="4937760" cy="1298448"/>
          </a:xfrm>
          <a:prstGeom prst="roundRect">
            <a:avLst>
              <a:gd name="adj" fmla="val 5634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28232" y="182880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</a:rPr>
              <a:t>Tutor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28232" y="2203704"/>
            <a:ext cx="434340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63706E"/>
                </a:solidFill>
              </a:rPr>
              <a:t>presenta istruttoria: evidenze, osservazioni, Allegato A, sviluppo delle competenze</a:t>
            </a:r>
            <a:endParaRPr lang="en-US" sz="1290" dirty="0"/>
          </a:p>
        </p:txBody>
      </p:sp>
      <p:sp>
        <p:nvSpPr>
          <p:cNvPr id="12" name="Shape 10"/>
          <p:cNvSpPr/>
          <p:nvPr/>
        </p:nvSpPr>
        <p:spPr>
          <a:xfrm>
            <a:off x="685800" y="3474720"/>
            <a:ext cx="493776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41832" y="370332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</a:rPr>
              <a:t>Dirigente scolastico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941832" y="4078224"/>
            <a:ext cx="434340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63706E"/>
                </a:solidFill>
              </a:rPr>
              <a:t>cura relazione, osservazione e proposta valutativa; presiede il Comitato</a:t>
            </a:r>
            <a:endParaRPr lang="en-US" sz="1290" dirty="0"/>
          </a:p>
        </p:txBody>
      </p:sp>
      <p:sp>
        <p:nvSpPr>
          <p:cNvPr id="15" name="Shape 13"/>
          <p:cNvSpPr/>
          <p:nvPr/>
        </p:nvSpPr>
        <p:spPr>
          <a:xfrm>
            <a:off x="6172200" y="3474720"/>
            <a:ext cx="4937760" cy="1298448"/>
          </a:xfrm>
          <a:prstGeom prst="roundRect">
            <a:avLst>
              <a:gd name="adj" fmla="val 5634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28232" y="3703320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D6A4F"/>
                </a:solidFill>
              </a:rPr>
              <a:t>Comitato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28232" y="4078224"/>
            <a:ext cx="4343400" cy="393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290" dirty="0">
                <a:solidFill>
                  <a:srgbClr val="63706E"/>
                </a:solidFill>
              </a:rPr>
              <a:t>svolge colloquio/test finale, esprime parere; la valutazione conclusiva è del Dirigente</a:t>
            </a:r>
            <a:endParaRPr lang="en-US" sz="1290" dirty="0"/>
          </a:p>
        </p:txBody>
      </p:sp>
      <p:sp>
        <p:nvSpPr>
          <p:cNvPr id="18" name="Shape 16"/>
          <p:cNvSpPr/>
          <p:nvPr/>
        </p:nvSpPr>
        <p:spPr>
          <a:xfrm>
            <a:off x="1005840" y="5532120"/>
            <a:ext cx="10149840" cy="457200"/>
          </a:xfrm>
          <a:prstGeom prst="roundRect">
            <a:avLst>
              <a:gd name="adj" fmla="val 16000"/>
            </a:avLst>
          </a:prstGeom>
          <a:solidFill>
            <a:srgbClr val="FFF8E6"/>
          </a:solidFill>
          <a:ln w="12700">
            <a:solidFill>
              <a:srgbClr val="E4C66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34440" y="5660136"/>
            <a:ext cx="9555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70" b="1" dirty="0">
                <a:solidFill>
                  <a:srgbClr val="18322F"/>
                </a:solidFill>
              </a:rPr>
              <a:t>Il test finale è integrato nel colloquio e riguarda le risultanze dell’istruttoria del tutor e della relazione del Dirigente.</a:t>
            </a:r>
            <a:endParaRPr lang="en-US" sz="127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11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Fonti: D.M. 226/2022, art. 13; INDIRE, approfondimento tutor.</a:t>
            </a:r>
            <a:endParaRPr lang="en-US" sz="7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Calendario operativo consigliato di istituto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2743200"/>
            <a:ext cx="9966960" cy="0"/>
          </a:xfrm>
          <a:prstGeom prst="line">
            <a:avLst/>
          </a:prstGeom>
          <a:noFill/>
          <a:ln w="25400">
            <a:solidFill>
              <a:srgbClr val="B8C5B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450592"/>
            <a:ext cx="585216" cy="585216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2578608"/>
            <a:ext cx="585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0040" y="32918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322F"/>
                </a:solidFill>
              </a:rPr>
              <a:t>Ottobre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82880" y="3657600"/>
            <a:ext cx="1645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3706E"/>
                </a:solidFill>
              </a:rPr>
              <a:t>nomina tutor; primo incontro; apertura cartella documenti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2898648" y="2450592"/>
            <a:ext cx="585216" cy="585216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98648" y="2578608"/>
            <a:ext cx="585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532888" y="32918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322F"/>
                </a:solidFill>
              </a:rPr>
              <a:t>Novembre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2395728" y="3657600"/>
            <a:ext cx="1645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3706E"/>
                </a:solidFill>
              </a:rPr>
              <a:t>bilancio iniziale e patto professionale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5111496" y="2450592"/>
            <a:ext cx="585216" cy="585216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11496" y="2578608"/>
            <a:ext cx="585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745736" y="32918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322F"/>
                </a:solidFill>
              </a:rPr>
              <a:t>Dicembre–Marzo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08576" y="3657600"/>
            <a:ext cx="1645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3706E"/>
                </a:solidFill>
              </a:rPr>
              <a:t>peer to peer; laboratori; raccolta attestati</a:t>
            </a:r>
            <a:endParaRPr lang="en-US" sz="1080" dirty="0"/>
          </a:p>
        </p:txBody>
      </p:sp>
      <p:sp>
        <p:nvSpPr>
          <p:cNvPr id="19" name="Shape 17"/>
          <p:cNvSpPr/>
          <p:nvPr/>
        </p:nvSpPr>
        <p:spPr>
          <a:xfrm>
            <a:off x="7324344" y="2450592"/>
            <a:ext cx="585216" cy="585216"/>
          </a:xfrm>
          <a:prstGeom prst="ellipse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24344" y="2578608"/>
            <a:ext cx="585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58584" y="32918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322F"/>
                </a:solidFill>
              </a:rPr>
              <a:t>Aprile–Maggio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821424" y="3657600"/>
            <a:ext cx="1645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3706E"/>
                </a:solidFill>
              </a:rPr>
              <a:t>portfolio INDIRE; bilancio finale; istruttoria tutor</a:t>
            </a:r>
            <a:endParaRPr lang="en-US" sz="1080" dirty="0"/>
          </a:p>
        </p:txBody>
      </p:sp>
      <p:sp>
        <p:nvSpPr>
          <p:cNvPr id="23" name="Shape 21"/>
          <p:cNvSpPr/>
          <p:nvPr/>
        </p:nvSpPr>
        <p:spPr>
          <a:xfrm>
            <a:off x="9537192" y="2450592"/>
            <a:ext cx="585216" cy="585216"/>
          </a:xfrm>
          <a:prstGeom prst="ellipse">
            <a:avLst/>
          </a:prstGeom>
          <a:solidFill>
            <a:srgbClr val="D9A44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537192" y="2578608"/>
            <a:ext cx="585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9171432" y="3291840"/>
            <a:ext cx="1371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smtClean="0">
                <a:solidFill>
                  <a:srgbClr val="18322F"/>
                </a:solidFill>
              </a:rPr>
              <a:t>Fine </a:t>
            </a:r>
            <a:r>
              <a:rPr lang="en-US" sz="1600" b="1" dirty="0" err="1" smtClean="0">
                <a:solidFill>
                  <a:srgbClr val="18322F"/>
                </a:solidFill>
              </a:rPr>
              <a:t>giugno-inizio</a:t>
            </a:r>
            <a:r>
              <a:rPr lang="en-US" sz="1600" b="1" dirty="0" smtClean="0">
                <a:solidFill>
                  <a:srgbClr val="18322F"/>
                </a:solidFill>
              </a:rPr>
              <a:t> </a:t>
            </a:r>
            <a:r>
              <a:rPr lang="en-US" sz="1600" b="1" dirty="0" err="1" smtClean="0">
                <a:solidFill>
                  <a:srgbClr val="18322F"/>
                </a:solidFill>
              </a:rPr>
              <a:t>luglio</a:t>
            </a:r>
            <a:endParaRPr lang="en-US" sz="1600" b="1" dirty="0"/>
          </a:p>
        </p:txBody>
      </p:sp>
      <p:sp>
        <p:nvSpPr>
          <p:cNvPr id="26" name="Text 24"/>
          <p:cNvSpPr/>
          <p:nvPr/>
        </p:nvSpPr>
        <p:spPr>
          <a:xfrm>
            <a:off x="9034272" y="3657600"/>
            <a:ext cx="164592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63706E"/>
                </a:solidFill>
              </a:rPr>
              <a:t>colloquio finale; Comitato; decreto conclusivo</a:t>
            </a:r>
            <a:endParaRPr lang="en-US" sz="1080" dirty="0"/>
          </a:p>
        </p:txBody>
      </p:sp>
      <p:sp>
        <p:nvSpPr>
          <p:cNvPr id="27" name="Shape 25"/>
          <p:cNvSpPr/>
          <p:nvPr/>
        </p:nvSpPr>
        <p:spPr>
          <a:xfrm>
            <a:off x="868680" y="1389888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143000" y="1572768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8322F"/>
                </a:solidFill>
              </a:rPr>
              <a:t>Adattare le scadenze alle comunicazioni della scuola polo, all’apertura INDIRE 2026/27 e al calendario del Comitato di valutazione.</a:t>
            </a:r>
            <a:endParaRPr lang="en-US" sz="1420" dirty="0"/>
          </a:p>
        </p:txBody>
      </p:sp>
      <p:sp>
        <p:nvSpPr>
          <p:cNvPr id="29" name="Text 27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12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Calendario interno proposto, da adeguare a indicazioni MIM/USR/Scuola Polo e apertura INDIRE 2026/27.</a:t>
            </a:r>
            <a:endParaRPr lang="en-US" sz="7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060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Checklist finale di consegna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00200"/>
            <a:ext cx="10561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188366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20" b="1" dirty="0">
                <a:solidFill>
                  <a:srgbClr val="2D6A4F"/>
                </a:solidFill>
              </a:rPr>
              <a:t>Docente neoassunto</a:t>
            </a:r>
            <a:endParaRPr lang="en-US" sz="1720" dirty="0"/>
          </a:p>
        </p:txBody>
      </p:sp>
      <p:sp>
        <p:nvSpPr>
          <p:cNvPr id="8" name="Text 6"/>
          <p:cNvSpPr/>
          <p:nvPr/>
        </p:nvSpPr>
        <p:spPr>
          <a:xfrm>
            <a:off x="3474720" y="1865376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8322F"/>
                </a:solidFill>
              </a:rPr>
              <a:t>Portfolio esportato; Bilancio iniziale/finale; Patto; attestati; tracce peer to peer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777240" y="2926080"/>
            <a:ext cx="10561320" cy="914400"/>
          </a:xfrm>
          <a:prstGeom prst="roundRect">
            <a:avLst>
              <a:gd name="adj" fmla="val 8000"/>
            </a:avLst>
          </a:prstGeom>
          <a:solidFill>
            <a:srgbClr val="EEF5F0"/>
          </a:solidFill>
          <a:ln w="12700">
            <a:solidFill>
              <a:srgbClr val="C8D9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320954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20" b="1" dirty="0">
                <a:solidFill>
                  <a:srgbClr val="2D6A4F"/>
                </a:solidFill>
              </a:rPr>
              <a:t>Tutor</a:t>
            </a:r>
            <a:endParaRPr lang="en-US" sz="1720" dirty="0"/>
          </a:p>
        </p:txBody>
      </p:sp>
      <p:sp>
        <p:nvSpPr>
          <p:cNvPr id="11" name="Text 9"/>
          <p:cNvSpPr/>
          <p:nvPr/>
        </p:nvSpPr>
        <p:spPr>
          <a:xfrm>
            <a:off x="3474720" y="3191256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8322F"/>
                </a:solidFill>
              </a:rPr>
              <a:t>Allegato A compilato; istruttoria finale; questionario INDIRE; attestato 12h peer to peer</a:t>
            </a:r>
            <a:endParaRPr lang="en-US" sz="1430" dirty="0"/>
          </a:p>
        </p:txBody>
      </p:sp>
      <p:sp>
        <p:nvSpPr>
          <p:cNvPr id="12" name="Shape 10"/>
          <p:cNvSpPr/>
          <p:nvPr/>
        </p:nvSpPr>
        <p:spPr>
          <a:xfrm>
            <a:off x="777240" y="4251960"/>
            <a:ext cx="1056132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E4D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453542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20" b="1" dirty="0">
                <a:solidFill>
                  <a:srgbClr val="2D6A4F"/>
                </a:solidFill>
              </a:rPr>
              <a:t>Segreteria / DS</a:t>
            </a:r>
            <a:endParaRPr lang="en-US" sz="1720" dirty="0"/>
          </a:p>
        </p:txBody>
      </p:sp>
      <p:sp>
        <p:nvSpPr>
          <p:cNvPr id="14" name="Text 12"/>
          <p:cNvSpPr/>
          <p:nvPr/>
        </p:nvSpPr>
        <p:spPr>
          <a:xfrm>
            <a:off x="3474720" y="4517136"/>
            <a:ext cx="7406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8322F"/>
                </a:solidFill>
              </a:rPr>
              <a:t>fascicolo docente; convocazione Comitato; relazione DS; verbale e decreto finale</a:t>
            </a:r>
            <a:endParaRPr lang="en-US" sz="1430" dirty="0"/>
          </a:p>
        </p:txBody>
      </p:sp>
      <p:sp>
        <p:nvSpPr>
          <p:cNvPr id="15" name="Shape 13"/>
          <p:cNvSpPr/>
          <p:nvPr/>
        </p:nvSpPr>
        <p:spPr>
          <a:xfrm>
            <a:off x="868680" y="5715000"/>
            <a:ext cx="10378440" cy="393192"/>
          </a:xfrm>
          <a:prstGeom prst="roundRect">
            <a:avLst>
              <a:gd name="adj" fmla="val 18605"/>
            </a:avLst>
          </a:prstGeom>
          <a:solidFill>
            <a:srgbClr val="FFF8E6"/>
          </a:solidFill>
          <a:ln w="12700">
            <a:solidFill>
              <a:srgbClr val="E4C66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43000" y="5824728"/>
            <a:ext cx="9738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8322F"/>
                </a:solidFill>
              </a:rPr>
              <a:t>Prima del Comitato: controllare che ogni attestato e documento essenziale sia acquisito agli atti della scuola.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13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02920" y="6245352"/>
            <a:ext cx="9692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dirty="0">
                <a:solidFill>
                  <a:srgbClr val="7A8380"/>
                </a:solidFill>
              </a:rPr>
              <a:t>Checklist operativa costruita su D.M. 226/2022 e materiali INDIRE.</a:t>
            </a:r>
            <a:endParaRPr lang="en-US" sz="7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D6A4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320040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3706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 di formazione e prova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76072"/>
            <a:ext cx="11031942" cy="9675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RIUNIONE COMITATO DI 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VALUTAZIONE: due docent di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primaria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,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una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docente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di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sostegno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di 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scuola</a:t>
            </a:r>
            <a:r>
              <a:rPr lang="en-US" sz="2700" b="1" dirty="0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00" b="1" dirty="0" err="1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</a:t>
            </a:r>
            <a:r>
              <a:rPr lang="en-US" sz="2700" b="1" dirty="0" err="1" smtClean="0">
                <a:solidFill>
                  <a:srgbClr val="18322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econdaria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11155680" cy="0"/>
          </a:xfrm>
          <a:prstGeom prst="line">
            <a:avLst/>
          </a:prstGeom>
          <a:noFill/>
          <a:ln w="12700">
            <a:solidFill>
              <a:srgbClr val="D7DED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6510528"/>
            <a:ext cx="7498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3706E"/>
                </a:solidFill>
              </a:rPr>
              <a:t>IC Rovellasca · istruzioni operative per docenti neoassunti e tutor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1247120" y="641908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2D6A4F"/>
                </a:solidFill>
              </a:rPr>
              <a:t>14</a:t>
            </a:r>
            <a:endParaRPr lang="en-US" sz="10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1048624" y="1828800"/>
            <a:ext cx="551995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ENTRO VENERDI’ 2 LUGLIO 2027, IN DUE GIORNATE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1425</Words>
  <Application>Microsoft Office PowerPoint</Application>
  <PresentationFormat>Widescreen</PresentationFormat>
  <Paragraphs>240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Istituto Comprensivo di Rovellasca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Docenti neoassunti e tutor - anno di formazione e prova</dc:title>
  <dc:subject>Istruzioni per tutor e docenti neoassunti</dc:subject>
  <dc:creator>OpenAI</dc:creator>
  <cp:lastModifiedBy>Preside</cp:lastModifiedBy>
  <cp:revision>5</cp:revision>
  <dcterms:created xsi:type="dcterms:W3CDTF">2026-10-05T15:58:31Z</dcterms:created>
  <dcterms:modified xsi:type="dcterms:W3CDTF">2026-10-16T13:39:55Z</dcterms:modified>
</cp:coreProperties>
</file>